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5" r:id="rId3"/>
    <p:sldId id="256" r:id="rId4"/>
    <p:sldId id="270" r:id="rId5"/>
    <p:sldId id="272" r:id="rId6"/>
    <p:sldId id="259" r:id="rId7"/>
    <p:sldId id="260" r:id="rId8"/>
    <p:sldId id="261" r:id="rId9"/>
    <p:sldId id="262" r:id="rId10"/>
    <p:sldId id="274" r:id="rId11"/>
    <p:sldId id="276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59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9EB4-5F7A-4D8C-87B2-B93579C12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289C3-4561-4C64-9011-13EB55E74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CA0A3-C1C1-4182-9AC7-9F48107D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50A03-8730-43EB-8EC5-9949673F02D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F97B-BD80-461A-A346-658D0F20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98011-32BD-44CF-A813-F24DD31E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ECF2-9009-4F2A-A0EB-A01794B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6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40E1B3E-3985-4F61-8093-72BF7F4D56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9C021-1072-4509-9536-90569C179352}"/>
              </a:ext>
            </a:extLst>
          </p:cNvPr>
          <p:cNvSpPr/>
          <p:nvPr/>
        </p:nvSpPr>
        <p:spPr>
          <a:xfrm>
            <a:off x="957431" y="408791"/>
            <a:ext cx="12780084" cy="74120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D58661-1210-478F-BFEB-07AC0C4C07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73" y="584899"/>
            <a:ext cx="1828800" cy="213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321F2B-7F03-4F45-8D6B-BD65734BF605}"/>
              </a:ext>
            </a:extLst>
          </p:cNvPr>
          <p:cNvSpPr txBox="1"/>
          <p:nvPr/>
        </p:nvSpPr>
        <p:spPr>
          <a:xfrm>
            <a:off x="2022439" y="583815"/>
            <a:ext cx="4303058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REPUBLIC OF CAMEROON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PEACE – WORK – FATHERLAND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MINISTRY OF HIGHER EDUCATION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UNIVERSITY OF BUEA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B6C24-BCA2-4E46-B376-01D015139AC1}"/>
              </a:ext>
            </a:extLst>
          </p:cNvPr>
          <p:cNvSpPr txBox="1"/>
          <p:nvPr/>
        </p:nvSpPr>
        <p:spPr>
          <a:xfrm>
            <a:off x="8369448" y="583815"/>
            <a:ext cx="4303058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REPUBLIQUE DU CAMEROON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PAIX – TRAVAIL – PATRIE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560" dirty="0">
                <a:latin typeface="Cambria" panose="02040503050406030204" pitchFamily="18" charset="0"/>
                <a:ea typeface="Cambria" panose="02040503050406030204" pitchFamily="18" charset="0"/>
              </a:rPr>
              <a:t>MINISTERE DE L’ENSEIGNEMENT SUPERIEURE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UNIVERSITE DE BUEA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3864E-5A63-4AC9-AC59-919A441FC23C}"/>
              </a:ext>
            </a:extLst>
          </p:cNvPr>
          <p:cNvSpPr txBox="1"/>
          <p:nvPr/>
        </p:nvSpPr>
        <p:spPr>
          <a:xfrm>
            <a:off x="3813584" y="2975344"/>
            <a:ext cx="700323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FACULTY OF ENGINEERING AND TECHNOLOGY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---</a:t>
            </a:r>
          </a:p>
          <a:p>
            <a:pPr algn="ctr"/>
            <a:r>
              <a:rPr lang="en-US" sz="1920" dirty="0">
                <a:latin typeface="Cambria" panose="02040503050406030204" pitchFamily="18" charset="0"/>
                <a:ea typeface="Cambria" panose="02040503050406030204" pitchFamily="18" charset="0"/>
              </a:rPr>
              <a:t>DEPARTMENT OF COMPUTER ENGINEERING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9C97B3-8998-4522-96DA-ECCDD5BFFAAC}"/>
              </a:ext>
            </a:extLst>
          </p:cNvPr>
          <p:cNvSpPr/>
          <p:nvPr/>
        </p:nvSpPr>
        <p:spPr>
          <a:xfrm>
            <a:off x="2868928" y="4115827"/>
            <a:ext cx="8892540" cy="9971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160" b="1" dirty="0">
                <a:latin typeface="Cambria" panose="02040503050406030204" pitchFamily="18" charset="0"/>
                <a:ea typeface="Cambria" panose="02040503050406030204" pitchFamily="18" charset="0"/>
              </a:rPr>
              <a:t>PRESENTATION ON THE REQUIREMENT ANALYSIS PROCESS</a:t>
            </a:r>
          </a:p>
          <a:p>
            <a:pPr algn="ctr"/>
            <a:endParaRPr lang="en-US" sz="216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4C0AC-851E-4DCF-8078-3C672F467561}"/>
              </a:ext>
            </a:extLst>
          </p:cNvPr>
          <p:cNvSpPr txBox="1"/>
          <p:nvPr/>
        </p:nvSpPr>
        <p:spPr>
          <a:xfrm>
            <a:off x="4960621" y="7287503"/>
            <a:ext cx="44005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/>
              <a:t>Academic year: 2024 -2025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8BB85C-F015-4DCB-A153-704077DE60E6}"/>
              </a:ext>
            </a:extLst>
          </p:cNvPr>
          <p:cNvSpPr txBox="1"/>
          <p:nvPr/>
        </p:nvSpPr>
        <p:spPr>
          <a:xfrm>
            <a:off x="2674618" y="5304986"/>
            <a:ext cx="9281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dirty="0"/>
              <a:t>Presented by </a:t>
            </a:r>
          </a:p>
          <a:p>
            <a:pPr algn="ctr"/>
            <a:r>
              <a:rPr lang="en-US" sz="2160" dirty="0"/>
              <a:t>GROUP 13</a:t>
            </a:r>
          </a:p>
          <a:p>
            <a:pPr algn="ctr"/>
            <a:endParaRPr lang="en-US" sz="2160" dirty="0"/>
          </a:p>
          <a:p>
            <a:r>
              <a:rPr lang="en-US" sz="2160" dirty="0"/>
              <a:t>Course Title: Internet Programming (J2EE) and Mobile Programming (CEF440)</a:t>
            </a:r>
          </a:p>
          <a:p>
            <a:r>
              <a:rPr lang="en-US" sz="2160" dirty="0"/>
              <a:t>Course Instructor: Dr. NKEMENI Valery</a:t>
            </a:r>
          </a:p>
        </p:txBody>
      </p:sp>
    </p:spTree>
    <p:extLst>
      <p:ext uri="{BB962C8B-B14F-4D97-AF65-F5344CB8AC3E}">
        <p14:creationId xmlns:p14="http://schemas.microsoft.com/office/powerpoint/2010/main" val="325420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Verification and validation in software development">
            <a:extLst>
              <a:ext uri="{FF2B5EF4-FFF2-40B4-BE49-F238E27FC236}">
                <a16:creationId xmlns:a16="http://schemas.microsoft.com/office/drawing/2014/main" id="{1DF1A144-C901-4556-8A46-C020C618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" y="7471329"/>
            <a:ext cx="701388" cy="4983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7,400+ Data Validation Stock Photos, Pictures &amp; Royalty-Free Images -  iStock | Data validation icon">
            <a:extLst>
              <a:ext uri="{FF2B5EF4-FFF2-40B4-BE49-F238E27FC236}">
                <a16:creationId xmlns:a16="http://schemas.microsoft.com/office/drawing/2014/main" id="{7EFFAAB1-9EE7-4B32-A6D5-2028415D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1" y="713508"/>
            <a:ext cx="680215" cy="4983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/>
          <p:nvPr/>
        </p:nvPicPr>
        <p:blipFill>
          <a:blip r:embed="rId5"/>
          <a:stretch>
            <a:fillRect/>
          </a:stretch>
        </p:blipFill>
        <p:spPr>
          <a:xfrm>
            <a:off x="1678258" y="2899713"/>
            <a:ext cx="6103009" cy="5222890"/>
          </a:xfrm>
          <a:prstGeom prst="rect">
            <a:avLst/>
          </a:prstGeom>
        </p:spPr>
      </p:pic>
      <p:sp>
        <p:nvSpPr>
          <p:cNvPr id="4" name="矩形 4"/>
          <p:cNvSpPr/>
          <p:nvPr>
            <p:custDataLst>
              <p:tags r:id="rId1"/>
            </p:custDataLst>
          </p:nvPr>
        </p:nvSpPr>
        <p:spPr>
          <a:xfrm>
            <a:off x="0" y="-5715"/>
            <a:ext cx="3356517" cy="82296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24" name="Arrow: Chevron 6"/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-1" fmla="*/ 0 w 2334409"/>
                <a:gd name="connsiteY0-2" fmla="*/ 0 h 1151496"/>
                <a:gd name="connsiteX1-3" fmla="*/ 1758661 w 2334409"/>
                <a:gd name="connsiteY1-4" fmla="*/ 0 h 1151496"/>
                <a:gd name="connsiteX2-5" fmla="*/ 2334409 w 2334409"/>
                <a:gd name="connsiteY2-6" fmla="*/ 575748 h 1151496"/>
                <a:gd name="connsiteX3-7" fmla="*/ 1758661 w 2334409"/>
                <a:gd name="connsiteY3-8" fmla="*/ 1151496 h 1151496"/>
                <a:gd name="connsiteX4-9" fmla="*/ 0 w 2334409"/>
                <a:gd name="connsiteY4-10" fmla="*/ 1151496 h 1151496"/>
                <a:gd name="connsiteX5-11" fmla="*/ 16352 w 2334409"/>
                <a:gd name="connsiteY5-12" fmla="*/ 575748 h 1151496"/>
                <a:gd name="connsiteX6-13" fmla="*/ 0 w 2334409"/>
                <a:gd name="connsiteY6-14" fmla="*/ 0 h 1151496"/>
                <a:gd name="connsiteX0-15" fmla="*/ 0 w 2833467"/>
                <a:gd name="connsiteY0-16" fmla="*/ 0 h 1151496"/>
                <a:gd name="connsiteX1-17" fmla="*/ 1758661 w 2833467"/>
                <a:gd name="connsiteY1-18" fmla="*/ 0 h 1151496"/>
                <a:gd name="connsiteX2-19" fmla="*/ 2833467 w 2833467"/>
                <a:gd name="connsiteY2-20" fmla="*/ 586505 h 1151496"/>
                <a:gd name="connsiteX3-21" fmla="*/ 1758661 w 2833467"/>
                <a:gd name="connsiteY3-22" fmla="*/ 1151496 h 1151496"/>
                <a:gd name="connsiteX4-23" fmla="*/ 0 w 2833467"/>
                <a:gd name="connsiteY4-24" fmla="*/ 1151496 h 1151496"/>
                <a:gd name="connsiteX5-25" fmla="*/ 16352 w 2833467"/>
                <a:gd name="connsiteY5-26" fmla="*/ 575748 h 1151496"/>
                <a:gd name="connsiteX6-27" fmla="*/ 0 w 2833467"/>
                <a:gd name="connsiteY6-28" fmla="*/ 0 h 1151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094212" y="215152"/>
              <a:ext cx="5916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9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999C1F-58D8-4D0D-9E5A-FDF783F469D8}"/>
              </a:ext>
            </a:extLst>
          </p:cNvPr>
          <p:cNvSpPr txBox="1"/>
          <p:nvPr/>
        </p:nvSpPr>
        <p:spPr>
          <a:xfrm>
            <a:off x="8473439" y="3377901"/>
            <a:ext cx="552104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identified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ten (10) functional requirements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five (5) non-functional requirements. 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classification of the functional requirements was done by defining the module in which it’s found and then giving a detail description of the requirement.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a similar approach, the non-functional requirements were defined based on the system aspects that they tackle and then a detail descriptions of the requirement was done.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64942-6344-4EDD-A2E9-F58AB771A028}"/>
              </a:ext>
            </a:extLst>
          </p:cNvPr>
          <p:cNvSpPr txBox="1"/>
          <p:nvPr/>
        </p:nvSpPr>
        <p:spPr>
          <a:xfrm>
            <a:off x="2006042" y="1480855"/>
            <a:ext cx="11222596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CLASSIFICATION OF REQUIREMENTS INTO FUNCTIONAL AND NON-FUNCTIONAL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F5BD74-ECC4-4FF4-9385-61B632F51216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85AE7A6-F9F0-454F-BD16-4F5C978C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309" y="6201566"/>
            <a:ext cx="177431" cy="1223032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D80EC9F6-D426-4712-8496-12D3A08F8F2A}"/>
              </a:ext>
            </a:extLst>
          </p:cNvPr>
          <p:cNvSpPr/>
          <p:nvPr/>
        </p:nvSpPr>
        <p:spPr>
          <a:xfrm>
            <a:off x="664598" y="176863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9EFA3F2-767A-4846-B259-4157DFF4348E}"/>
              </a:ext>
            </a:extLst>
          </p:cNvPr>
          <p:cNvSpPr/>
          <p:nvPr/>
        </p:nvSpPr>
        <p:spPr>
          <a:xfrm>
            <a:off x="5215778" y="17686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53AFD856-5094-4F8F-A0CA-E5F56BDC4935}"/>
              </a:ext>
            </a:extLst>
          </p:cNvPr>
          <p:cNvSpPr/>
          <p:nvPr/>
        </p:nvSpPr>
        <p:spPr>
          <a:xfrm>
            <a:off x="9767077" y="199604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C14F90-7B83-47EC-BC74-4DE1B07DFA09}"/>
              </a:ext>
            </a:extLst>
          </p:cNvPr>
          <p:cNvGrpSpPr/>
          <p:nvPr/>
        </p:nvGrpSpPr>
        <p:grpSpPr>
          <a:xfrm>
            <a:off x="12382058" y="-5562"/>
            <a:ext cx="1583745" cy="1646347"/>
            <a:chOff x="12814297" y="-5562"/>
            <a:chExt cx="1151496" cy="1646347"/>
          </a:xfrm>
        </p:grpSpPr>
        <p:sp>
          <p:nvSpPr>
            <p:cNvPr id="4" name="Arrow: Chevron 6">
              <a:extLst>
                <a:ext uri="{FF2B5EF4-FFF2-40B4-BE49-F238E27FC236}">
                  <a16:creationId xmlns:a16="http://schemas.microsoft.com/office/drawing/2014/main" id="{3BB70FBD-F25B-42C4-9278-DB3B0708E1F1}"/>
                </a:ext>
              </a:extLst>
            </p:cNvPr>
            <p:cNvSpPr/>
            <p:nvPr/>
          </p:nvSpPr>
          <p:spPr>
            <a:xfrm rot="5400000">
              <a:off x="12566871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-1" fmla="*/ 0 w 2334409"/>
                <a:gd name="connsiteY0-2" fmla="*/ 0 h 1151496"/>
                <a:gd name="connsiteX1-3" fmla="*/ 1758661 w 2334409"/>
                <a:gd name="connsiteY1-4" fmla="*/ 0 h 1151496"/>
                <a:gd name="connsiteX2-5" fmla="*/ 2334409 w 2334409"/>
                <a:gd name="connsiteY2-6" fmla="*/ 575748 h 1151496"/>
                <a:gd name="connsiteX3-7" fmla="*/ 1758661 w 2334409"/>
                <a:gd name="connsiteY3-8" fmla="*/ 1151496 h 1151496"/>
                <a:gd name="connsiteX4-9" fmla="*/ 0 w 2334409"/>
                <a:gd name="connsiteY4-10" fmla="*/ 1151496 h 1151496"/>
                <a:gd name="connsiteX5-11" fmla="*/ 16352 w 2334409"/>
                <a:gd name="connsiteY5-12" fmla="*/ 575748 h 1151496"/>
                <a:gd name="connsiteX6-13" fmla="*/ 0 w 2334409"/>
                <a:gd name="connsiteY6-14" fmla="*/ 0 h 1151496"/>
                <a:gd name="connsiteX0-15" fmla="*/ 0 w 2833467"/>
                <a:gd name="connsiteY0-16" fmla="*/ 0 h 1151496"/>
                <a:gd name="connsiteX1-17" fmla="*/ 1758661 w 2833467"/>
                <a:gd name="connsiteY1-18" fmla="*/ 0 h 1151496"/>
                <a:gd name="connsiteX2-19" fmla="*/ 2833467 w 2833467"/>
                <a:gd name="connsiteY2-20" fmla="*/ 586505 h 1151496"/>
                <a:gd name="connsiteX3-21" fmla="*/ 1758661 w 2833467"/>
                <a:gd name="connsiteY3-22" fmla="*/ 1151496 h 1151496"/>
                <a:gd name="connsiteX4-23" fmla="*/ 0 w 2833467"/>
                <a:gd name="connsiteY4-24" fmla="*/ 1151496 h 1151496"/>
                <a:gd name="connsiteX5-25" fmla="*/ 16352 w 2833467"/>
                <a:gd name="connsiteY5-26" fmla="*/ 575748 h 1151496"/>
                <a:gd name="connsiteX6-27" fmla="*/ 0 w 2833467"/>
                <a:gd name="connsiteY6-28" fmla="*/ 0 h 1151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DA7B22-918F-4E89-A4E2-6CD02B4E0454}"/>
                </a:ext>
              </a:extLst>
            </p:cNvPr>
            <p:cNvSpPr txBox="1"/>
            <p:nvPr/>
          </p:nvSpPr>
          <p:spPr>
            <a:xfrm>
              <a:off x="13015996" y="258182"/>
              <a:ext cx="8715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10</a:t>
              </a:r>
            </a:p>
          </p:txBody>
        </p:sp>
      </p:grpSp>
      <p:sp>
        <p:nvSpPr>
          <p:cNvPr id="6" name="Text 0">
            <a:extLst>
              <a:ext uri="{FF2B5EF4-FFF2-40B4-BE49-F238E27FC236}">
                <a16:creationId xmlns:a16="http://schemas.microsoft.com/office/drawing/2014/main" id="{92FC25E9-40D9-46F5-B151-9190BAC776D0}"/>
              </a:ext>
            </a:extLst>
          </p:cNvPr>
          <p:cNvSpPr/>
          <p:nvPr/>
        </p:nvSpPr>
        <p:spPr>
          <a:xfrm>
            <a:off x="5479677" y="1798482"/>
            <a:ext cx="7910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VALIDATION OF REQUIREMENTS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22757-4748-4135-B748-F712310422B5}"/>
              </a:ext>
            </a:extLst>
          </p:cNvPr>
          <p:cNvSpPr txBox="1"/>
          <p:nvPr/>
        </p:nvSpPr>
        <p:spPr>
          <a:xfrm>
            <a:off x="5561704" y="2936838"/>
            <a:ext cx="84040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validation of User requirements phase ensures that all specified requirements truly reflect the needs, expectations, and constraints of end-users and stakeholders. This phase involves confirming the accuracy, completeness, clarity, and feasibility of the requirements by making use of requirement validation techniques.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order to validate the user requirements, we made use of the following techniques: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survey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case scenarios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Traceability Matrix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7,400+ Data Validation Stock Photos, Pictures &amp; Royalty-Free Images -  iStock | Data validation icon">
            <a:extLst>
              <a:ext uri="{FF2B5EF4-FFF2-40B4-BE49-F238E27FC236}">
                <a16:creationId xmlns:a16="http://schemas.microsoft.com/office/drawing/2014/main" id="{DE9B93D9-844B-4292-832F-C8CED6DB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719847"/>
            <a:ext cx="3599952" cy="263748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rification and validation in software development">
            <a:extLst>
              <a:ext uri="{FF2B5EF4-FFF2-40B4-BE49-F238E27FC236}">
                <a16:creationId xmlns:a16="http://schemas.microsoft.com/office/drawing/2014/main" id="{5DCBB3A9-29F1-4DF8-B74B-2ADFB9DE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69" y="3758140"/>
            <a:ext cx="3712010" cy="263748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746A23-9480-4EA0-A444-996DAD99B1B0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3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5815"/>
            <a:ext cx="3477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CONCLUSION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63484" y="5859661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3484" y="6426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User-Centric Focus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63484" y="6917055"/>
            <a:ext cx="4120753" cy="123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It addressed key pain points and translated it into core or high priority features.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914664" y="5859661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4664" y="6426637"/>
            <a:ext cx="3418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Structured Prioritization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4664" y="6917055"/>
            <a:ext cx="4120872" cy="123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Using priority levels, it defined an MVP and scalable enhancements plans.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465963" y="5882402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65963" y="6449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Clear Specifications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6A7E2A-8708-C41C-954A-55E8DD42CA24}"/>
              </a:ext>
            </a:extLst>
          </p:cNvPr>
          <p:cNvSpPr/>
          <p:nvPr/>
        </p:nvSpPr>
        <p:spPr>
          <a:xfrm>
            <a:off x="12839700" y="7785100"/>
            <a:ext cx="17907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D9A674-285F-4FDC-8563-FC8A028B0BDE}"/>
              </a:ext>
            </a:extLst>
          </p:cNvPr>
          <p:cNvGrpSpPr/>
          <p:nvPr/>
        </p:nvGrpSpPr>
        <p:grpSpPr>
          <a:xfrm>
            <a:off x="12382058" y="-5562"/>
            <a:ext cx="1583745" cy="1646347"/>
            <a:chOff x="12814297" y="-5562"/>
            <a:chExt cx="1151496" cy="1646347"/>
          </a:xfrm>
        </p:grpSpPr>
        <p:sp>
          <p:nvSpPr>
            <p:cNvPr id="16" name="Arrow: Chevron 6">
              <a:extLst>
                <a:ext uri="{FF2B5EF4-FFF2-40B4-BE49-F238E27FC236}">
                  <a16:creationId xmlns:a16="http://schemas.microsoft.com/office/drawing/2014/main" id="{FB6707C2-3116-49BF-9E08-ED75712DC1DF}"/>
                </a:ext>
              </a:extLst>
            </p:cNvPr>
            <p:cNvSpPr/>
            <p:nvPr/>
          </p:nvSpPr>
          <p:spPr>
            <a:xfrm rot="5400000">
              <a:off x="12566871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-1" fmla="*/ 0 w 2334409"/>
                <a:gd name="connsiteY0-2" fmla="*/ 0 h 1151496"/>
                <a:gd name="connsiteX1-3" fmla="*/ 1758661 w 2334409"/>
                <a:gd name="connsiteY1-4" fmla="*/ 0 h 1151496"/>
                <a:gd name="connsiteX2-5" fmla="*/ 2334409 w 2334409"/>
                <a:gd name="connsiteY2-6" fmla="*/ 575748 h 1151496"/>
                <a:gd name="connsiteX3-7" fmla="*/ 1758661 w 2334409"/>
                <a:gd name="connsiteY3-8" fmla="*/ 1151496 h 1151496"/>
                <a:gd name="connsiteX4-9" fmla="*/ 0 w 2334409"/>
                <a:gd name="connsiteY4-10" fmla="*/ 1151496 h 1151496"/>
                <a:gd name="connsiteX5-11" fmla="*/ 16352 w 2334409"/>
                <a:gd name="connsiteY5-12" fmla="*/ 575748 h 1151496"/>
                <a:gd name="connsiteX6-13" fmla="*/ 0 w 2334409"/>
                <a:gd name="connsiteY6-14" fmla="*/ 0 h 1151496"/>
                <a:gd name="connsiteX0-15" fmla="*/ 0 w 2833467"/>
                <a:gd name="connsiteY0-16" fmla="*/ 0 h 1151496"/>
                <a:gd name="connsiteX1-17" fmla="*/ 1758661 w 2833467"/>
                <a:gd name="connsiteY1-18" fmla="*/ 0 h 1151496"/>
                <a:gd name="connsiteX2-19" fmla="*/ 2833467 w 2833467"/>
                <a:gd name="connsiteY2-20" fmla="*/ 586505 h 1151496"/>
                <a:gd name="connsiteX3-21" fmla="*/ 1758661 w 2833467"/>
                <a:gd name="connsiteY3-22" fmla="*/ 1151496 h 1151496"/>
                <a:gd name="connsiteX4-23" fmla="*/ 0 w 2833467"/>
                <a:gd name="connsiteY4-24" fmla="*/ 1151496 h 1151496"/>
                <a:gd name="connsiteX5-25" fmla="*/ 16352 w 2833467"/>
                <a:gd name="connsiteY5-26" fmla="*/ 575748 h 1151496"/>
                <a:gd name="connsiteX6-27" fmla="*/ 0 w 2833467"/>
                <a:gd name="connsiteY6-28" fmla="*/ 0 h 1151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4B6ABE-E31C-4936-A933-B1D99919377A}"/>
                </a:ext>
              </a:extLst>
            </p:cNvPr>
            <p:cNvSpPr txBox="1"/>
            <p:nvPr/>
          </p:nvSpPr>
          <p:spPr>
            <a:xfrm>
              <a:off x="13015996" y="258182"/>
              <a:ext cx="8715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11</a:t>
              </a:r>
            </a:p>
          </p:txBody>
        </p:sp>
      </p:grpSp>
      <p:sp>
        <p:nvSpPr>
          <p:cNvPr id="18" name="Text 3">
            <a:extLst>
              <a:ext uri="{FF2B5EF4-FFF2-40B4-BE49-F238E27FC236}">
                <a16:creationId xmlns:a16="http://schemas.microsoft.com/office/drawing/2014/main" id="{6F80D7D1-3AA6-4D8F-8694-9EB356BE53E0}"/>
              </a:ext>
            </a:extLst>
          </p:cNvPr>
          <p:cNvSpPr/>
          <p:nvPr/>
        </p:nvSpPr>
        <p:spPr>
          <a:xfrm>
            <a:off x="9466082" y="6917055"/>
            <a:ext cx="4120753" cy="123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It presented a comprehensive SRS which reduces ambiguity during implementation.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4F553-7FB9-435E-B88B-3D24E52A605C}"/>
              </a:ext>
            </a:extLst>
          </p:cNvPr>
          <p:cNvSpPr txBox="1"/>
          <p:nvPr/>
        </p:nvSpPr>
        <p:spPr>
          <a:xfrm>
            <a:off x="363484" y="4714756"/>
            <a:ext cx="7324724" cy="441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document presented the below important aspects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B24C66-F0E7-207B-8C45-116FE8BFB5DE}"/>
              </a:ext>
            </a:extLst>
          </p:cNvPr>
          <p:cNvSpPr/>
          <p:nvPr/>
        </p:nvSpPr>
        <p:spPr>
          <a:xfrm>
            <a:off x="3584063" y="543330"/>
            <a:ext cx="7178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PRESENTATION OUTLINE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631245A-93F2-9C11-808F-B5EF533D5B15}"/>
              </a:ext>
            </a:extLst>
          </p:cNvPr>
          <p:cNvSpPr/>
          <p:nvPr/>
        </p:nvSpPr>
        <p:spPr>
          <a:xfrm>
            <a:off x="480684" y="2168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C3E2699-999A-271D-0278-9BAF79B2A2EE}"/>
              </a:ext>
            </a:extLst>
          </p:cNvPr>
          <p:cNvSpPr/>
          <p:nvPr/>
        </p:nvSpPr>
        <p:spPr>
          <a:xfrm>
            <a:off x="1217800" y="2246733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INTRODUCTION &amp; PURPOSE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0BC911A-F374-3937-DD91-483FBA43D4F2}"/>
              </a:ext>
            </a:extLst>
          </p:cNvPr>
          <p:cNvSpPr/>
          <p:nvPr/>
        </p:nvSpPr>
        <p:spPr>
          <a:xfrm>
            <a:off x="7060049" y="21657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5C6EC27-F178-1E03-EA7B-B290E6216AE4}"/>
              </a:ext>
            </a:extLst>
          </p:cNvPr>
          <p:cNvSpPr/>
          <p:nvPr/>
        </p:nvSpPr>
        <p:spPr>
          <a:xfrm>
            <a:off x="7797164" y="2243666"/>
            <a:ext cx="2989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REQUIREMENT REVIEW, ANALYSIS &amp; REFINEMENT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A6AB89F-288F-6E2E-426B-CFAE11E4193F}"/>
              </a:ext>
            </a:extLst>
          </p:cNvPr>
          <p:cNvSpPr/>
          <p:nvPr/>
        </p:nvSpPr>
        <p:spPr>
          <a:xfrm>
            <a:off x="7797164" y="2676101"/>
            <a:ext cx="5067936" cy="201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Analysis of gathered data and insights.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Assessment on the completeness, clarity, unambiguity, technical feasibility and dependency relationship of the requirements.</a:t>
            </a: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079FCD5-4759-6A4C-E72F-66161923E8FB}"/>
              </a:ext>
            </a:extLst>
          </p:cNvPr>
          <p:cNvSpPr/>
          <p:nvPr/>
        </p:nvSpPr>
        <p:spPr>
          <a:xfrm>
            <a:off x="464673" y="462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AC0BDF0-00B3-C101-B1D0-DF99FBF16288}"/>
              </a:ext>
            </a:extLst>
          </p:cNvPr>
          <p:cNvSpPr/>
          <p:nvPr/>
        </p:nvSpPr>
        <p:spPr>
          <a:xfrm>
            <a:off x="1201789" y="4699805"/>
            <a:ext cx="3963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PRIORITIZATION OF REQUIREMENTS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FF227E-BBFC-E93F-1026-6DC90CAD6809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3E51-E956-4C7F-856A-6D596F25DF5B}"/>
              </a:ext>
            </a:extLst>
          </p:cNvPr>
          <p:cNvSpPr txBox="1"/>
          <p:nvPr/>
        </p:nvSpPr>
        <p:spPr>
          <a:xfrm>
            <a:off x="1140890" y="2665491"/>
            <a:ext cx="3631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Project overview and objectives of the requirement analysis phase.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846A67-FA0A-4292-B8DF-246D9CA62663}"/>
              </a:ext>
            </a:extLst>
          </p:cNvPr>
          <p:cNvSpPr txBox="1"/>
          <p:nvPr/>
        </p:nvSpPr>
        <p:spPr>
          <a:xfrm>
            <a:off x="1140890" y="5112510"/>
            <a:ext cx="522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Identification of key frustration, user expectation and prioritization of requirements into high, medium and low priorities.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2B9DB397-5EC2-4F0E-A911-32A07D445406}"/>
              </a:ext>
            </a:extLst>
          </p:cNvPr>
          <p:cNvSpPr/>
          <p:nvPr/>
        </p:nvSpPr>
        <p:spPr>
          <a:xfrm>
            <a:off x="7060049" y="4697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ABC5E2E9-D088-43C4-838D-D08C7E03DF09}"/>
              </a:ext>
            </a:extLst>
          </p:cNvPr>
          <p:cNvSpPr/>
          <p:nvPr/>
        </p:nvSpPr>
        <p:spPr>
          <a:xfrm>
            <a:off x="7797165" y="4775818"/>
            <a:ext cx="3963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REQUIREMENTS CLASSIFICATION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BA518-EDE3-4A67-8F15-1B8D8892E7B3}"/>
              </a:ext>
            </a:extLst>
          </p:cNvPr>
          <p:cNvSpPr txBox="1"/>
          <p:nvPr/>
        </p:nvSpPr>
        <p:spPr>
          <a:xfrm>
            <a:off x="7736265" y="5188523"/>
            <a:ext cx="494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Classification of requirements into functional &amp; Non-functional requirements.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B5994E6E-A5ED-48DB-A020-66148CEB1A2C}"/>
              </a:ext>
            </a:extLst>
          </p:cNvPr>
          <p:cNvSpPr/>
          <p:nvPr/>
        </p:nvSpPr>
        <p:spPr>
          <a:xfrm>
            <a:off x="464673" y="66702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78C24044-9816-4B62-A66B-6198A55C60A8}"/>
              </a:ext>
            </a:extLst>
          </p:cNvPr>
          <p:cNvSpPr/>
          <p:nvPr/>
        </p:nvSpPr>
        <p:spPr>
          <a:xfrm>
            <a:off x="1201789" y="6748127"/>
            <a:ext cx="3963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REQUIREMENTS VALIDATION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79DB3-4728-4C97-AFEB-26A4AA211571}"/>
              </a:ext>
            </a:extLst>
          </p:cNvPr>
          <p:cNvSpPr txBox="1"/>
          <p:nvPr/>
        </p:nvSpPr>
        <p:spPr>
          <a:xfrm>
            <a:off x="1140890" y="7160832"/>
            <a:ext cx="473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Validation of user requirements through user surveys, use case scenarios and requirement traceability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002B3C51-BAF8-4F5B-8BCD-38D54D439382}"/>
              </a:ext>
            </a:extLst>
          </p:cNvPr>
          <p:cNvSpPr/>
          <p:nvPr/>
        </p:nvSpPr>
        <p:spPr>
          <a:xfrm>
            <a:off x="7060049" y="66688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644FC9AB-21AE-4839-A6DE-6A2248073FCC}"/>
              </a:ext>
            </a:extLst>
          </p:cNvPr>
          <p:cNvSpPr/>
          <p:nvPr/>
        </p:nvSpPr>
        <p:spPr>
          <a:xfrm>
            <a:off x="7797165" y="6746672"/>
            <a:ext cx="3963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87224F-B73E-43EC-9847-B91D0B721C8E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B8C1D9A5-FEBA-480D-A491-EE09D0383E0D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01B5C1-DADD-4249-AD2F-BCA98B68F8E9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13BA58B9-25FC-4544-9DEA-2AF610FC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677" y="6385400"/>
            <a:ext cx="81023" cy="16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6881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9272" y="1540610"/>
            <a:ext cx="4423669" cy="79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6" name="Shape 3"/>
          <p:cNvSpPr/>
          <p:nvPr/>
        </p:nvSpPr>
        <p:spPr>
          <a:xfrm>
            <a:off x="6643093" y="302981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756440" y="5594747"/>
            <a:ext cx="18474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1D37D8-A26E-5962-37D4-A5D6A65B35AC}"/>
              </a:ext>
            </a:extLst>
          </p:cNvPr>
          <p:cNvSpPr/>
          <p:nvPr/>
        </p:nvSpPr>
        <p:spPr>
          <a:xfrm>
            <a:off x="12814300" y="7785100"/>
            <a:ext cx="17145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8B8594-DDD5-4318-B931-FF5AC8A79D6D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5956D8F7-6AD2-4666-9E46-6F78ECB9EA28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82A39E-4D15-4D8C-A352-7CBF75A9D479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1B547C-CE0D-4297-BD74-7EF7232CABE8}"/>
              </a:ext>
            </a:extLst>
          </p:cNvPr>
          <p:cNvSpPr txBox="1"/>
          <p:nvPr/>
        </p:nvSpPr>
        <p:spPr>
          <a:xfrm>
            <a:off x="4989272" y="2916717"/>
            <a:ext cx="821036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 ON THE SCOPE OF THE PROJECT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project involves designing and developing a mobile application capable of collecting both subjective (example: “Are you satisfied with the call quality?”) and objective QoE data (example: signal strength, network type, latency time, …) from mobile network subscribers in Cameroon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 OF THE REQUIREMENT ANALYSIS PHASE</a:t>
            </a:r>
          </a:p>
          <a:p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general objective of the requirement analysis phase is to understand what the system is supposed to do and ensure that all stakeholders share a common, precise understanding of the product to be built </a:t>
            </a:r>
          </a:p>
          <a:p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图片 24" descr="VCG41N1380127221">
            <a:extLst>
              <a:ext uri="{FF2B5EF4-FFF2-40B4-BE49-F238E27FC236}">
                <a16:creationId xmlns:a16="http://schemas.microsoft.com/office/drawing/2014/main" id="{D37E2E88-0E20-4D19-99F3-9D872F03D6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4359031" y="6372357"/>
            <a:ext cx="137496" cy="177564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0" h="3602">
                <a:moveTo>
                  <a:pt x="136" y="0"/>
                </a:moveTo>
                <a:lnTo>
                  <a:pt x="7284" y="0"/>
                </a:lnTo>
                <a:cubicBezTo>
                  <a:pt x="7359" y="0"/>
                  <a:pt x="7420" y="61"/>
                  <a:pt x="7420" y="136"/>
                </a:cubicBezTo>
                <a:lnTo>
                  <a:pt x="7420" y="3466"/>
                </a:lnTo>
                <a:cubicBezTo>
                  <a:pt x="7420" y="3541"/>
                  <a:pt x="7359" y="3602"/>
                  <a:pt x="7284" y="3602"/>
                </a:cubicBezTo>
                <a:lnTo>
                  <a:pt x="136" y="3602"/>
                </a:lnTo>
                <a:cubicBezTo>
                  <a:pt x="61" y="3602"/>
                  <a:pt x="0" y="3541"/>
                  <a:pt x="0" y="3466"/>
                </a:cubicBezTo>
                <a:lnTo>
                  <a:pt x="0" y="136"/>
                </a:lnTo>
                <a:cubicBezTo>
                  <a:pt x="0" y="61"/>
                  <a:pt x="61" y="0"/>
                  <a:pt x="136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15" name="Arrow: Chevron 6"/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-1" fmla="*/ 0 w 2334409"/>
                <a:gd name="connsiteY0-2" fmla="*/ 0 h 1151496"/>
                <a:gd name="connsiteX1-3" fmla="*/ 1758661 w 2334409"/>
                <a:gd name="connsiteY1-4" fmla="*/ 0 h 1151496"/>
                <a:gd name="connsiteX2-5" fmla="*/ 2334409 w 2334409"/>
                <a:gd name="connsiteY2-6" fmla="*/ 575748 h 1151496"/>
                <a:gd name="connsiteX3-7" fmla="*/ 1758661 w 2334409"/>
                <a:gd name="connsiteY3-8" fmla="*/ 1151496 h 1151496"/>
                <a:gd name="connsiteX4-9" fmla="*/ 0 w 2334409"/>
                <a:gd name="connsiteY4-10" fmla="*/ 1151496 h 1151496"/>
                <a:gd name="connsiteX5-11" fmla="*/ 16352 w 2334409"/>
                <a:gd name="connsiteY5-12" fmla="*/ 575748 h 1151496"/>
                <a:gd name="connsiteX6-13" fmla="*/ 0 w 2334409"/>
                <a:gd name="connsiteY6-14" fmla="*/ 0 h 1151496"/>
                <a:gd name="connsiteX0-15" fmla="*/ 0 w 2833467"/>
                <a:gd name="connsiteY0-16" fmla="*/ 0 h 1151496"/>
                <a:gd name="connsiteX1-17" fmla="*/ 1758661 w 2833467"/>
                <a:gd name="connsiteY1-18" fmla="*/ 0 h 1151496"/>
                <a:gd name="connsiteX2-19" fmla="*/ 2833467 w 2833467"/>
                <a:gd name="connsiteY2-20" fmla="*/ 586505 h 1151496"/>
                <a:gd name="connsiteX3-21" fmla="*/ 1758661 w 2833467"/>
                <a:gd name="connsiteY3-22" fmla="*/ 1151496 h 1151496"/>
                <a:gd name="connsiteX4-23" fmla="*/ 0 w 2833467"/>
                <a:gd name="connsiteY4-24" fmla="*/ 1151496 h 1151496"/>
                <a:gd name="connsiteX5-25" fmla="*/ 16352 w 2833467"/>
                <a:gd name="connsiteY5-26" fmla="*/ 575748 h 1151496"/>
                <a:gd name="connsiteX6-27" fmla="*/ 0 w 2833467"/>
                <a:gd name="connsiteY6-28" fmla="*/ 0 h 1151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sp>
        <p:nvSpPr>
          <p:cNvPr id="18" name="Text 0"/>
          <p:cNvSpPr/>
          <p:nvPr/>
        </p:nvSpPr>
        <p:spPr>
          <a:xfrm>
            <a:off x="5471872" y="1501874"/>
            <a:ext cx="8104940" cy="152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REVIEW &amp; ANALYSIS OF GATHERED REQUIREMENTS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71872" y="3352165"/>
            <a:ext cx="927917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 ON SENTIMENT ANALYSIS AND CLUSTERING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the gathered requirements, sentiment analysis was conducted in order to record qualitative analysis data. Also clustering was conducted in order to record quantitative analysis data.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ASSESSING THE COMPLETENESS &amp; CLARITY OF REQUIREMENTS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gathered requirements were analyzed and showed proves of completeness because the requirements showed evidence of user-covered needs, core features addressing and user role support.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order to make these requirements cleared,  we made use of clear definitions and validation methods to ensure unambiguous requirements.</a:t>
            </a:r>
          </a:p>
        </p:txBody>
      </p:sp>
      <p:pic>
        <p:nvPicPr>
          <p:cNvPr id="25" name="图片 24" descr="VCG41N13801272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12065"/>
            <a:ext cx="4989195" cy="8242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0" h="3602">
                <a:moveTo>
                  <a:pt x="136" y="0"/>
                </a:moveTo>
                <a:lnTo>
                  <a:pt x="7284" y="0"/>
                </a:lnTo>
                <a:cubicBezTo>
                  <a:pt x="7359" y="0"/>
                  <a:pt x="7420" y="61"/>
                  <a:pt x="7420" y="136"/>
                </a:cubicBezTo>
                <a:lnTo>
                  <a:pt x="7420" y="3466"/>
                </a:lnTo>
                <a:cubicBezTo>
                  <a:pt x="7420" y="3541"/>
                  <a:pt x="7359" y="3602"/>
                  <a:pt x="7284" y="3602"/>
                </a:cubicBezTo>
                <a:lnTo>
                  <a:pt x="136" y="3602"/>
                </a:lnTo>
                <a:cubicBezTo>
                  <a:pt x="61" y="3602"/>
                  <a:pt x="0" y="3541"/>
                  <a:pt x="0" y="3466"/>
                </a:cubicBezTo>
                <a:lnTo>
                  <a:pt x="0" y="136"/>
                </a:lnTo>
                <a:cubicBezTo>
                  <a:pt x="0" y="61"/>
                  <a:pt x="61" y="0"/>
                  <a:pt x="136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535EA12-104E-465A-A76F-56D321EB493A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55CE5308-AED9-4BA2-BEE7-029C5E6E7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90465" y="6219267"/>
            <a:ext cx="45719" cy="1862962"/>
          </a:xfrm>
          <a:prstGeom prst="rect">
            <a:avLst/>
          </a:prstGeom>
        </p:spPr>
      </p:pic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F7D7B7BB-A6BA-4748-ADA5-1FF15FB4B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758" y="6492735"/>
            <a:ext cx="45719" cy="1322190"/>
          </a:xfrm>
          <a:prstGeom prst="rect">
            <a:avLst/>
          </a:prstGeom>
        </p:spPr>
      </p:pic>
      <p:sp>
        <p:nvSpPr>
          <p:cNvPr id="31" name="矩形 4">
            <a:extLst>
              <a:ext uri="{FF2B5EF4-FFF2-40B4-BE49-F238E27FC236}">
                <a16:creationId xmlns:a16="http://schemas.microsoft.com/office/drawing/2014/main" id="{859B0D27-9EEB-4690-B478-2015DF8FFE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061820" y="635"/>
            <a:ext cx="2363974" cy="82296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90024" y="2150997"/>
            <a:ext cx="10135981" cy="1576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IDENTIFICATION OF INCONSISTENCIES, AMBIGUITIES &amp; MISSING INFOS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14" name="Arrow: Chevron 6"/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-1" fmla="*/ 0 w 2334409"/>
                <a:gd name="connsiteY0-2" fmla="*/ 0 h 1151496"/>
                <a:gd name="connsiteX1-3" fmla="*/ 1758661 w 2334409"/>
                <a:gd name="connsiteY1-4" fmla="*/ 0 h 1151496"/>
                <a:gd name="connsiteX2-5" fmla="*/ 2334409 w 2334409"/>
                <a:gd name="connsiteY2-6" fmla="*/ 575748 h 1151496"/>
                <a:gd name="connsiteX3-7" fmla="*/ 1758661 w 2334409"/>
                <a:gd name="connsiteY3-8" fmla="*/ 1151496 h 1151496"/>
                <a:gd name="connsiteX4-9" fmla="*/ 0 w 2334409"/>
                <a:gd name="connsiteY4-10" fmla="*/ 1151496 h 1151496"/>
                <a:gd name="connsiteX5-11" fmla="*/ 16352 w 2334409"/>
                <a:gd name="connsiteY5-12" fmla="*/ 575748 h 1151496"/>
                <a:gd name="connsiteX6-13" fmla="*/ 0 w 2334409"/>
                <a:gd name="connsiteY6-14" fmla="*/ 0 h 1151496"/>
                <a:gd name="connsiteX0-15" fmla="*/ 0 w 2833467"/>
                <a:gd name="connsiteY0-16" fmla="*/ 0 h 1151496"/>
                <a:gd name="connsiteX1-17" fmla="*/ 1758661 w 2833467"/>
                <a:gd name="connsiteY1-18" fmla="*/ 0 h 1151496"/>
                <a:gd name="connsiteX2-19" fmla="*/ 2833467 w 2833467"/>
                <a:gd name="connsiteY2-20" fmla="*/ 586505 h 1151496"/>
                <a:gd name="connsiteX3-21" fmla="*/ 1758661 w 2833467"/>
                <a:gd name="connsiteY3-22" fmla="*/ 1151496 h 1151496"/>
                <a:gd name="connsiteX4-23" fmla="*/ 0 w 2833467"/>
                <a:gd name="connsiteY4-24" fmla="*/ 1151496 h 1151496"/>
                <a:gd name="connsiteX5-25" fmla="*/ 16352 w 2833467"/>
                <a:gd name="connsiteY5-26" fmla="*/ 575748 h 1151496"/>
                <a:gd name="connsiteX6-27" fmla="*/ 0 w 2833467"/>
                <a:gd name="connsiteY6-28" fmla="*/ 0 h 1151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90024" y="3965986"/>
            <a:ext cx="71318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gathered requirements were rigorously analyzed in order identify inconsistencies, ambiguity and missing information. This step is very crucial because it helps to identified and resolve these identified issues. 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need to note that, these issues can lead to:</a:t>
            </a:r>
          </a:p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Inconsistencies erode the trust between users and operators.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Ambiguity leads to rework.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Missing information causes delays</a:t>
            </a: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4" r="9163"/>
          <a:stretch>
            <a:fillRect/>
          </a:stretch>
        </p:blipFill>
        <p:spPr>
          <a:xfrm flipH="1">
            <a:off x="0" y="0"/>
            <a:ext cx="3949700" cy="8229600"/>
          </a:xfrm>
          <a:custGeom>
            <a:avLst/>
            <a:gdLst>
              <a:gd name="connsiteX0" fmla="*/ 7192645 w 7192645"/>
              <a:gd name="connsiteY0" fmla="*/ 0 h 6858000"/>
              <a:gd name="connsiteX1" fmla="*/ 0 w 7192645"/>
              <a:gd name="connsiteY1" fmla="*/ 0 h 6858000"/>
              <a:gd name="connsiteX2" fmla="*/ 0 w 7192645"/>
              <a:gd name="connsiteY2" fmla="*/ 2714625 h 6858000"/>
              <a:gd name="connsiteX3" fmla="*/ 715645 w 7192645"/>
              <a:gd name="connsiteY3" fmla="*/ 3430270 h 6858000"/>
              <a:gd name="connsiteX4" fmla="*/ 0 w 7192645"/>
              <a:gd name="connsiteY4" fmla="*/ 4145915 h 6858000"/>
              <a:gd name="connsiteX5" fmla="*/ 0 w 7192645"/>
              <a:gd name="connsiteY5" fmla="*/ 6858000 h 6858000"/>
              <a:gd name="connsiteX6" fmla="*/ 7192645 w 719264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2645" h="6858000">
                <a:moveTo>
                  <a:pt x="7192645" y="0"/>
                </a:moveTo>
                <a:lnTo>
                  <a:pt x="0" y="0"/>
                </a:lnTo>
                <a:lnTo>
                  <a:pt x="0" y="2714625"/>
                </a:lnTo>
                <a:lnTo>
                  <a:pt x="715645" y="3430270"/>
                </a:lnTo>
                <a:lnTo>
                  <a:pt x="0" y="4145915"/>
                </a:lnTo>
                <a:lnTo>
                  <a:pt x="0" y="6858000"/>
                </a:lnTo>
                <a:lnTo>
                  <a:pt x="7192645" y="6858000"/>
                </a:lnTo>
                <a:close/>
              </a:path>
            </a:pathLst>
          </a:custGeom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-5715"/>
            <a:ext cx="5410835" cy="82296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F0032F0F-630A-444A-B109-8418C5950E3D}"/>
              </a:ext>
            </a:extLst>
          </p:cNvPr>
          <p:cNvSpPr/>
          <p:nvPr/>
        </p:nvSpPr>
        <p:spPr>
          <a:xfrm>
            <a:off x="5155684" y="659757"/>
            <a:ext cx="45719" cy="9288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A467379-F038-4DA4-9BA9-452DDBF7DE65}"/>
              </a:ext>
            </a:extLst>
          </p:cNvPr>
          <p:cNvSpPr/>
          <p:nvPr/>
        </p:nvSpPr>
        <p:spPr>
          <a:xfrm flipV="1">
            <a:off x="13965796" y="7666981"/>
            <a:ext cx="45719" cy="457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409F7-ADDF-4D2B-9E07-1932609659A6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D748F59-F835-4ACD-84B2-AF6B5EFBC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8178166"/>
            <a:ext cx="12115800" cy="45719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58B8AFC9-1D32-44DB-B0B6-D21D67025DB4}"/>
              </a:ext>
            </a:extLst>
          </p:cNvPr>
          <p:cNvSpPr/>
          <p:nvPr/>
        </p:nvSpPr>
        <p:spPr>
          <a:xfrm>
            <a:off x="-7646832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24C9C3C-84A2-405F-B7CC-B8FD33338022}"/>
              </a:ext>
            </a:extLst>
          </p:cNvPr>
          <p:cNvSpPr/>
          <p:nvPr/>
        </p:nvSpPr>
        <p:spPr>
          <a:xfrm>
            <a:off x="-7412398" y="4719637"/>
            <a:ext cx="3620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Background Tasks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3721CF75-008F-43CC-826A-B1C84D69EDE2}"/>
              </a:ext>
            </a:extLst>
          </p:cNvPr>
          <p:cNvSpPr/>
          <p:nvPr/>
        </p:nvSpPr>
        <p:spPr>
          <a:xfrm>
            <a:off x="-7646832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EFD03FB0-6A91-4A46-B546-0219D5497800}"/>
              </a:ext>
            </a:extLst>
          </p:cNvPr>
          <p:cNvSpPr/>
          <p:nvPr/>
        </p:nvSpPr>
        <p:spPr>
          <a:xfrm>
            <a:off x="-7412398" y="630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GPS Tracking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C9814-2E4C-4E20-AB97-11C1E7CC0426}"/>
              </a:ext>
            </a:extLst>
          </p:cNvPr>
          <p:cNvSpPr txBox="1"/>
          <p:nvPr/>
        </p:nvSpPr>
        <p:spPr>
          <a:xfrm>
            <a:off x="-7412398" y="5210056"/>
            <a:ext cx="59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with Flutter with plugins support and native integration. Best on Android.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19FAA-9E70-497F-B478-06149E2C47F8}"/>
              </a:ext>
            </a:extLst>
          </p:cNvPr>
          <p:cNvSpPr txBox="1"/>
          <p:nvPr/>
        </p:nvSpPr>
        <p:spPr>
          <a:xfrm>
            <a:off x="-7487883" y="6796805"/>
            <a:ext cx="59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with Flutter with plugins like geolocator, location and google_maps_flutter.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60C3475F-9828-44ED-BCBE-8D0229052AB1}"/>
              </a:ext>
            </a:extLst>
          </p:cNvPr>
          <p:cNvSpPr/>
          <p:nvPr/>
        </p:nvSpPr>
        <p:spPr>
          <a:xfrm>
            <a:off x="15916181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D3DC4DE1-CAED-46B7-A83C-4F0811E76048}"/>
              </a:ext>
            </a:extLst>
          </p:cNvPr>
          <p:cNvSpPr/>
          <p:nvPr/>
        </p:nvSpPr>
        <p:spPr>
          <a:xfrm>
            <a:off x="16150615" y="4757380"/>
            <a:ext cx="2983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Battery Optimization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BAE68E56-C5A1-4E96-800C-FDE76E4EABD2}"/>
              </a:ext>
            </a:extLst>
          </p:cNvPr>
          <p:cNvSpPr/>
          <p:nvPr/>
        </p:nvSpPr>
        <p:spPr>
          <a:xfrm>
            <a:off x="15916181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335B8D13-1EE2-4FAD-963D-5E17213FFD7D}"/>
              </a:ext>
            </a:extLst>
          </p:cNvPr>
          <p:cNvSpPr/>
          <p:nvPr/>
        </p:nvSpPr>
        <p:spPr>
          <a:xfrm>
            <a:off x="16150615" y="628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Stack Tools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722A7898-1AFE-44B3-9810-8B099A405D63}"/>
              </a:ext>
            </a:extLst>
          </p:cNvPr>
          <p:cNvSpPr/>
          <p:nvPr/>
        </p:nvSpPr>
        <p:spPr>
          <a:xfrm>
            <a:off x="16150615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Flutter, SQLite, Firebase, Figma, GitHub Actions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D53C2-8396-4C00-9528-4202EBFA7FAB}"/>
              </a:ext>
            </a:extLst>
          </p:cNvPr>
          <p:cNvSpPr txBox="1"/>
          <p:nvPr/>
        </p:nvSpPr>
        <p:spPr>
          <a:xfrm>
            <a:off x="16150495" y="5094834"/>
            <a:ext cx="593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(but indirectly) with Flutter by controlling how frequent background tasks run and avoiding high-battery-impact operations.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158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10999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TECHNICAL FEASIBILITY &amp; STACK EVALUATION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757380"/>
            <a:ext cx="2983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Battery Optimization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28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Stack Tools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Flutter, SQLite, Firebase, Figma, GitHub Actions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D364C1-FCB4-012F-5700-6906737F40E5}"/>
              </a:ext>
            </a:extLst>
          </p:cNvPr>
          <p:cNvSpPr/>
          <p:nvPr/>
        </p:nvSpPr>
        <p:spPr>
          <a:xfrm>
            <a:off x="12852400" y="7759700"/>
            <a:ext cx="1651000" cy="3683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6CB38E-62CC-4408-B3EA-5EE8AC83F01F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18" name="Arrow: Chevron 6">
              <a:extLst>
                <a:ext uri="{FF2B5EF4-FFF2-40B4-BE49-F238E27FC236}">
                  <a16:creationId xmlns:a16="http://schemas.microsoft.com/office/drawing/2014/main" id="{7A8922FD-0FC7-4AD2-B7C7-70F9DAE868EC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028AF1-8AE3-4689-A242-F87C8F913D4D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5E14704-2A48-4A59-9C61-5E656018F580}"/>
              </a:ext>
            </a:extLst>
          </p:cNvPr>
          <p:cNvSpPr txBox="1"/>
          <p:nvPr/>
        </p:nvSpPr>
        <p:spPr>
          <a:xfrm>
            <a:off x="7662981" y="5094834"/>
            <a:ext cx="593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(but indirectly) with Flutter by controlling how frequent background tasks run and avoiding high-battery-impact operations.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CBA14FF4-F2F8-4BB8-AE8A-E44E22BFC22A}"/>
              </a:ext>
            </a:extLst>
          </p:cNvPr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16C5B96A-9D84-4E63-93C2-87EDF8531271}"/>
              </a:ext>
            </a:extLst>
          </p:cNvPr>
          <p:cNvSpPr/>
          <p:nvPr/>
        </p:nvSpPr>
        <p:spPr>
          <a:xfrm>
            <a:off x="1028224" y="4719637"/>
            <a:ext cx="3620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Background Tasks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3DEE3742-6B9F-4D1B-A639-8C41EC33CA8A}"/>
              </a:ext>
            </a:extLst>
          </p:cNvPr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BE95631E-531C-47F1-948A-CF14E0B1614B}"/>
              </a:ext>
            </a:extLst>
          </p:cNvPr>
          <p:cNvSpPr/>
          <p:nvPr/>
        </p:nvSpPr>
        <p:spPr>
          <a:xfrm>
            <a:off x="1028224" y="630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GPS Tracking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2A2C9-B0A0-4267-B2FE-EB1D26B68537}"/>
              </a:ext>
            </a:extLst>
          </p:cNvPr>
          <p:cNvSpPr txBox="1"/>
          <p:nvPr/>
        </p:nvSpPr>
        <p:spPr>
          <a:xfrm>
            <a:off x="1028224" y="5210056"/>
            <a:ext cx="59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with Flutter with plugins support and native integration. Best on Android.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3BB1DF-5D2E-48F2-860E-CF014CE91C27}"/>
              </a:ext>
            </a:extLst>
          </p:cNvPr>
          <p:cNvSpPr txBox="1"/>
          <p:nvPr/>
        </p:nvSpPr>
        <p:spPr>
          <a:xfrm>
            <a:off x="952739" y="6796805"/>
            <a:ext cx="59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Possible with Flutter with plugins like geolocator, location and google_maps_flutter.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37811"/>
            <a:ext cx="83502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DEPENDENCY RELATIONSHIPS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3398"/>
            <a:ext cx="42983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FUNCTIONAL DEPENDENCIES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907034"/>
            <a:ext cx="49270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This dependency relationship was used to outline the dependencies between the functional requirements via a matrix.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48AD23-1529-4CD7-A049-AE81C9F59A36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14" name="Arrow: Chevron 6">
              <a:extLst>
                <a:ext uri="{FF2B5EF4-FFF2-40B4-BE49-F238E27FC236}">
                  <a16:creationId xmlns:a16="http://schemas.microsoft.com/office/drawing/2014/main" id="{45142201-84ED-48E3-8A33-20D725A68929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506C39-CD35-4C9B-AC82-A0629600621D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6</a:t>
              </a:r>
            </a:p>
          </p:txBody>
        </p:sp>
      </p:grpSp>
      <p:sp>
        <p:nvSpPr>
          <p:cNvPr id="16" name="Shape 1">
            <a:extLst>
              <a:ext uri="{FF2B5EF4-FFF2-40B4-BE49-F238E27FC236}">
                <a16:creationId xmlns:a16="http://schemas.microsoft.com/office/drawing/2014/main" id="{14675DA2-17C9-4B15-A30A-C17767CDB613}"/>
              </a:ext>
            </a:extLst>
          </p:cNvPr>
          <p:cNvSpPr/>
          <p:nvPr/>
        </p:nvSpPr>
        <p:spPr>
          <a:xfrm>
            <a:off x="8172452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C3B76E7-547E-4C4A-BFB0-3DFC23AF6F91}"/>
              </a:ext>
            </a:extLst>
          </p:cNvPr>
          <p:cNvSpPr/>
          <p:nvPr/>
        </p:nvSpPr>
        <p:spPr>
          <a:xfrm>
            <a:off x="8909568" y="3373398"/>
            <a:ext cx="42983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CROSS-MODULE DEPENDENCIES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09C56BCF-0496-4170-A2DF-A471EEFE7F3C}"/>
              </a:ext>
            </a:extLst>
          </p:cNvPr>
          <p:cNvSpPr/>
          <p:nvPr/>
        </p:nvSpPr>
        <p:spPr>
          <a:xfrm>
            <a:off x="8909568" y="3907034"/>
            <a:ext cx="4927044" cy="150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This dependency relationship was used to outline the dependencies between the various app’s modules (e.g. Data collection) via a matrix.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ED449189-3244-4F68-AB91-6BFB8C7ACBC6}"/>
              </a:ext>
            </a:extLst>
          </p:cNvPr>
          <p:cNvSpPr/>
          <p:nvPr/>
        </p:nvSpPr>
        <p:spPr>
          <a:xfrm>
            <a:off x="793790" y="571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0E73AE28-A7AF-4E21-A79A-04116CC0CB49}"/>
              </a:ext>
            </a:extLst>
          </p:cNvPr>
          <p:cNvSpPr/>
          <p:nvPr/>
        </p:nvSpPr>
        <p:spPr>
          <a:xfrm>
            <a:off x="1530906" y="5788701"/>
            <a:ext cx="42983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RISK-LINKED DEPENDENCIES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3B3E3BFA-C13C-41AE-8E6A-68D98DF40467}"/>
              </a:ext>
            </a:extLst>
          </p:cNvPr>
          <p:cNvSpPr/>
          <p:nvPr/>
        </p:nvSpPr>
        <p:spPr>
          <a:xfrm>
            <a:off x="1530906" y="6322336"/>
            <a:ext cx="4927044" cy="1678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This dependency relationship was used to outline the dependency chain that may lead to potential risks together with the mitigation strategy.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52DD5425-814A-4AD4-929F-F625C714A2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621265" y="-5715"/>
            <a:ext cx="5410835" cy="82296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7B037C-9894-4FAB-807B-0D0C3555C5E4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F1F1D-8734-4E89-AC42-F6A6004B2CD4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15" name="Arrow: Chevron 6">
              <a:extLst>
                <a:ext uri="{FF2B5EF4-FFF2-40B4-BE49-F238E27FC236}">
                  <a16:creationId xmlns:a16="http://schemas.microsoft.com/office/drawing/2014/main" id="{2FAD718D-9566-4F45-8D44-50C90098950B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0F68D4-FA70-488E-A1A9-672FA0A53722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7</a:t>
              </a:r>
            </a:p>
          </p:txBody>
        </p:sp>
      </p:grpSp>
      <p:sp>
        <p:nvSpPr>
          <p:cNvPr id="17" name="Text 0">
            <a:extLst>
              <a:ext uri="{FF2B5EF4-FFF2-40B4-BE49-F238E27FC236}">
                <a16:creationId xmlns:a16="http://schemas.microsoft.com/office/drawing/2014/main" id="{6BEB9AE3-6BE7-4D57-BB42-129369496799}"/>
              </a:ext>
            </a:extLst>
          </p:cNvPr>
          <p:cNvSpPr/>
          <p:nvPr/>
        </p:nvSpPr>
        <p:spPr>
          <a:xfrm>
            <a:off x="604003" y="1286396"/>
            <a:ext cx="10045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PRIORITIZATION OF REQUIREMENTS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32152-5AF0-45C4-A5A7-88AAEBD8F02E}"/>
              </a:ext>
            </a:extLst>
          </p:cNvPr>
          <p:cNvSpPr txBox="1"/>
          <p:nvPr/>
        </p:nvSpPr>
        <p:spPr>
          <a:xfrm>
            <a:off x="604003" y="2292363"/>
            <a:ext cx="950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the sentiment analysis conducted on the gathered requirements, we were able to obtain valuable insights about users’ feedback like: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frustration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expectations.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Based on these collected insights, we were able to prioritize the requirements into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priority, medium priority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priority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857E2FE9-43D2-44EA-B447-DEB53AA11473}"/>
              </a:ext>
            </a:extLst>
          </p:cNvPr>
          <p:cNvSpPr/>
          <p:nvPr/>
        </p:nvSpPr>
        <p:spPr>
          <a:xfrm>
            <a:off x="357779" y="4469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428AB779-2853-465C-844E-DF47445E2EE9}"/>
              </a:ext>
            </a:extLst>
          </p:cNvPr>
          <p:cNvSpPr/>
          <p:nvPr/>
        </p:nvSpPr>
        <p:spPr>
          <a:xfrm>
            <a:off x="1094895" y="4546953"/>
            <a:ext cx="29389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USER FRUSTRATIONS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F80572F3-8634-4DC6-B32D-D3892985BDB2}"/>
              </a:ext>
            </a:extLst>
          </p:cNvPr>
          <p:cNvSpPr/>
          <p:nvPr/>
        </p:nvSpPr>
        <p:spPr>
          <a:xfrm>
            <a:off x="866459" y="5002722"/>
            <a:ext cx="3830672" cy="16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Network performance issues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Data &amp; Pricing Problems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“Silent data consumption”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Service Reliability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Customer Experience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endParaRPr lang="en-US" sz="2000" dirty="0">
              <a:solidFill>
                <a:srgbClr val="DCD7E5"/>
              </a:solidFill>
              <a:latin typeface="Cambria" panose="02040503050406030204" pitchFamily="18" charset="0"/>
              <a:ea typeface="Cambria" panose="02040503050406030204" pitchFamily="18" charset="0"/>
              <a:cs typeface="Heebo Light" pitchFamily="34" charset="-120"/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6E35CFD2-08C0-4DDE-830F-C75FDE22FDC3}"/>
              </a:ext>
            </a:extLst>
          </p:cNvPr>
          <p:cNvSpPr/>
          <p:nvPr/>
        </p:nvSpPr>
        <p:spPr>
          <a:xfrm>
            <a:off x="5176690" y="4469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D4427A44-B4B1-45D4-B033-1A9E9894DDB5}"/>
              </a:ext>
            </a:extLst>
          </p:cNvPr>
          <p:cNvSpPr/>
          <p:nvPr/>
        </p:nvSpPr>
        <p:spPr>
          <a:xfrm>
            <a:off x="5913806" y="4546953"/>
            <a:ext cx="286738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EXPECTATIONS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B683D14-8132-4B59-B76F-CB364505D612}"/>
              </a:ext>
            </a:extLst>
          </p:cNvPr>
          <p:cNvSpPr/>
          <p:nvPr/>
        </p:nvSpPr>
        <p:spPr>
          <a:xfrm>
            <a:off x="5686992" y="5009901"/>
            <a:ext cx="4703995" cy="1932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Stable &amp; Fast connectivity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Affordable, long-fasting data bundles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Transparency in data usage and billing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Better coverage in weak zones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000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Heebo Light" pitchFamily="34" charset="-120"/>
              </a:rPr>
              <a:t>Report issues and get resolutions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0B15B-971F-49EB-B4B1-32673893CDBA}"/>
              </a:ext>
            </a:extLst>
          </p:cNvPr>
          <p:cNvSpPr txBox="1"/>
          <p:nvPr/>
        </p:nvSpPr>
        <p:spPr>
          <a:xfrm>
            <a:off x="9995600" y="2654514"/>
            <a:ext cx="4495099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(core features) because they addresses the immediate pain points of the users.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Medium (enhancements) because it can be used to improve UX.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(future scope) because it is considered as nice-to-have features.</a:t>
            </a:r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05CF8298-CF51-4146-B751-849CF37D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72545" y="1255971"/>
            <a:ext cx="247836" cy="118566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745266C9-8858-4A2E-BA79-6124841DB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753404" y="7307966"/>
            <a:ext cx="419141" cy="166868"/>
          </a:xfrm>
          <a:prstGeom prst="rect">
            <a:avLst/>
          </a:prstGeom>
        </p:spPr>
      </p:pic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A05BB138-9FD4-4E3D-871B-D1416269B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" y="0"/>
            <a:ext cx="219919" cy="462948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1ABBB8-E1E0-4DDD-8259-B290901BFE2C}"/>
              </a:ext>
            </a:extLst>
          </p:cNvPr>
          <p:cNvSpPr/>
          <p:nvPr/>
        </p:nvSpPr>
        <p:spPr>
          <a:xfrm>
            <a:off x="12865100" y="7759700"/>
            <a:ext cx="1625600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D48285-4891-478D-A6D7-780A3C056B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1911" y="5720333"/>
            <a:ext cx="547320" cy="44723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77371" y="270896"/>
            <a:ext cx="7910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PRIORITIZED REQUIREMENTS</a:t>
            </a:r>
            <a:endParaRPr lang="en-US" sz="44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66" y="1579367"/>
            <a:ext cx="2159781" cy="19998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773" y="260699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1</a:t>
            </a:r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21902" y="1879041"/>
            <a:ext cx="4046637" cy="39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High Priority (Core features)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9398" y="357925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635931"/>
            <a:ext cx="4304109" cy="17135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22505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2</a:t>
            </a:r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74" y="5399126"/>
            <a:ext cx="6456164" cy="19852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0346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3</a:t>
            </a:r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878242-208C-C731-8EBB-FC926B805407}"/>
              </a:ext>
            </a:extLst>
          </p:cNvPr>
          <p:cNvSpPr/>
          <p:nvPr/>
        </p:nvSpPr>
        <p:spPr>
          <a:xfrm>
            <a:off x="12776200" y="7747000"/>
            <a:ext cx="1739900" cy="43688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D413C-1F63-497F-A3F5-50A27D640364}"/>
              </a:ext>
            </a:extLst>
          </p:cNvPr>
          <p:cNvSpPr txBox="1"/>
          <p:nvPr/>
        </p:nvSpPr>
        <p:spPr>
          <a:xfrm>
            <a:off x="5221902" y="2408188"/>
            <a:ext cx="8189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Real-time network issue reporting, data usage transparency dashboard, direct feedback channels to operators, network quality map and bundle recommendations.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0B311E4A-E966-4B65-A2D9-30D00C9DCC53}"/>
              </a:ext>
            </a:extLst>
          </p:cNvPr>
          <p:cNvSpPr/>
          <p:nvPr/>
        </p:nvSpPr>
        <p:spPr>
          <a:xfrm>
            <a:off x="6437756" y="3727920"/>
            <a:ext cx="4046637" cy="39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Medium Priority (Enhancements)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63E0F-1D65-4C13-83F0-1D264BDCFAF8}"/>
              </a:ext>
            </a:extLst>
          </p:cNvPr>
          <p:cNvSpPr txBox="1"/>
          <p:nvPr/>
        </p:nvSpPr>
        <p:spPr>
          <a:xfrm>
            <a:off x="6437756" y="4257067"/>
            <a:ext cx="7516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Automated complaint escalation (ensures operators acknowledge reports), peak-hour alerts, user education on network optimization and operator response tracking (show if complaints are resolved).</a:t>
            </a: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EBC6409-0ED2-4FB1-9F8F-41CE02A8A47E}"/>
              </a:ext>
            </a:extLst>
          </p:cNvPr>
          <p:cNvSpPr/>
          <p:nvPr/>
        </p:nvSpPr>
        <p:spPr>
          <a:xfrm>
            <a:off x="7282220" y="5601082"/>
            <a:ext cx="4046637" cy="39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Cambria" panose="02040503050406030204" pitchFamily="18" charset="0"/>
                <a:ea typeface="Cambria" panose="02040503050406030204" pitchFamily="18" charset="0"/>
                <a:cs typeface="Montserrat" pitchFamily="34" charset="-120"/>
              </a:rPr>
              <a:t>Low Priority (Future scope)</a:t>
            </a:r>
            <a:endParaRPr lang="en-US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2F504-770A-43E7-A98D-0C68EDAF55A0}"/>
              </a:ext>
            </a:extLst>
          </p:cNvPr>
          <p:cNvSpPr txBox="1"/>
          <p:nvPr/>
        </p:nvSpPr>
        <p:spPr>
          <a:xfrm>
            <a:off x="7282220" y="6130229"/>
            <a:ext cx="6456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Integration with operator API, AI-driven network diagnostics (for advanced troubleshooting) and community forums for users.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E8D13A-6947-4B42-9F74-4A7C6C9C17FE}"/>
              </a:ext>
            </a:extLst>
          </p:cNvPr>
          <p:cNvGrpSpPr/>
          <p:nvPr/>
        </p:nvGrpSpPr>
        <p:grpSpPr>
          <a:xfrm>
            <a:off x="12814300" y="-5562"/>
            <a:ext cx="1151496" cy="1646347"/>
            <a:chOff x="12814300" y="-5562"/>
            <a:chExt cx="1151496" cy="1646347"/>
          </a:xfrm>
        </p:grpSpPr>
        <p:sp>
          <p:nvSpPr>
            <p:cNvPr id="24" name="Arrow: Chevron 6">
              <a:extLst>
                <a:ext uri="{FF2B5EF4-FFF2-40B4-BE49-F238E27FC236}">
                  <a16:creationId xmlns:a16="http://schemas.microsoft.com/office/drawing/2014/main" id="{C8C3F969-B2C1-459E-AAA0-2DEC59A9B738}"/>
                </a:ext>
              </a:extLst>
            </p:cNvPr>
            <p:cNvSpPr/>
            <p:nvPr/>
          </p:nvSpPr>
          <p:spPr>
            <a:xfrm rot="5400000">
              <a:off x="12566874" y="241864"/>
              <a:ext cx="1646347" cy="1151496"/>
            </a:xfrm>
            <a:custGeom>
              <a:avLst/>
              <a:gdLst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575748 w 2334409"/>
                <a:gd name="connsiteY5" fmla="*/ 575748 h 1151496"/>
                <a:gd name="connsiteX6" fmla="*/ 0 w 2334409"/>
                <a:gd name="connsiteY6" fmla="*/ 0 h 1151496"/>
                <a:gd name="connsiteX0" fmla="*/ 0 w 2334409"/>
                <a:gd name="connsiteY0" fmla="*/ 0 h 1151496"/>
                <a:gd name="connsiteX1" fmla="*/ 1758661 w 2334409"/>
                <a:gd name="connsiteY1" fmla="*/ 0 h 1151496"/>
                <a:gd name="connsiteX2" fmla="*/ 2334409 w 2334409"/>
                <a:gd name="connsiteY2" fmla="*/ 575748 h 1151496"/>
                <a:gd name="connsiteX3" fmla="*/ 1758661 w 2334409"/>
                <a:gd name="connsiteY3" fmla="*/ 1151496 h 1151496"/>
                <a:gd name="connsiteX4" fmla="*/ 0 w 2334409"/>
                <a:gd name="connsiteY4" fmla="*/ 1151496 h 1151496"/>
                <a:gd name="connsiteX5" fmla="*/ 16352 w 2334409"/>
                <a:gd name="connsiteY5" fmla="*/ 575748 h 1151496"/>
                <a:gd name="connsiteX6" fmla="*/ 0 w 2334409"/>
                <a:gd name="connsiteY6" fmla="*/ 0 h 1151496"/>
                <a:gd name="connsiteX0" fmla="*/ 0 w 2833467"/>
                <a:gd name="connsiteY0" fmla="*/ 0 h 1151496"/>
                <a:gd name="connsiteX1" fmla="*/ 1758661 w 2833467"/>
                <a:gd name="connsiteY1" fmla="*/ 0 h 1151496"/>
                <a:gd name="connsiteX2" fmla="*/ 2833467 w 2833467"/>
                <a:gd name="connsiteY2" fmla="*/ 586505 h 1151496"/>
                <a:gd name="connsiteX3" fmla="*/ 1758661 w 2833467"/>
                <a:gd name="connsiteY3" fmla="*/ 1151496 h 1151496"/>
                <a:gd name="connsiteX4" fmla="*/ 0 w 2833467"/>
                <a:gd name="connsiteY4" fmla="*/ 1151496 h 1151496"/>
                <a:gd name="connsiteX5" fmla="*/ 16352 w 2833467"/>
                <a:gd name="connsiteY5" fmla="*/ 575748 h 1151496"/>
                <a:gd name="connsiteX6" fmla="*/ 0 w 2833467"/>
                <a:gd name="connsiteY6" fmla="*/ 0 h 115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67" h="1151496">
                  <a:moveTo>
                    <a:pt x="0" y="0"/>
                  </a:moveTo>
                  <a:lnTo>
                    <a:pt x="1758661" y="0"/>
                  </a:lnTo>
                  <a:lnTo>
                    <a:pt x="2833467" y="586505"/>
                  </a:lnTo>
                  <a:lnTo>
                    <a:pt x="1758661" y="1151496"/>
                  </a:lnTo>
                  <a:lnTo>
                    <a:pt x="0" y="1151496"/>
                  </a:lnTo>
                  <a:lnTo>
                    <a:pt x="16352" y="5757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780E49-DB93-43F6-AA23-31B462003E5E}"/>
                </a:ext>
              </a:extLst>
            </p:cNvPr>
            <p:cNvSpPr txBox="1"/>
            <p:nvPr/>
          </p:nvSpPr>
          <p:spPr>
            <a:xfrm>
              <a:off x="13094212" y="215152"/>
              <a:ext cx="591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904*13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06_1*d*1"/>
  <p:tag name="KSO_WM_TEMPLATE_CATEGORY" val="custom"/>
  <p:tag name="KSO_WM_TEMPLATE_INDEX" val="20238206"/>
  <p:tag name="KSO_WM_UNIT_LAYERLEVEL" val="1"/>
  <p:tag name="KSO_WM_TAG_VERSION" val="3.0"/>
  <p:tag name="KSO_WM_UNIT_USESOURCEFORMAT_APPLY" val="1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904*13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06_1*d*1"/>
  <p:tag name="KSO_WM_TEMPLATE_CATEGORY" val="custom"/>
  <p:tag name="KSO_WM_TEMPLATE_INDEX" val="20238206"/>
  <p:tag name="KSO_WM_UNIT_LAYERLEVEL" val="1"/>
  <p:tag name="KSO_WM_TAG_VERSION" val="3.0"/>
  <p:tag name="KSO_WM_UNIT_USESOURCEFORMAT_APPLY" val="1"/>
  <p:tag name="KSO_WM_UNIT_LINE_FORE_SCHEMECOLOR_INDEX" val="13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9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1_1*d*1"/>
  <p:tag name="KSO_WM_TEMPLATE_CATEGORY" val="custom"/>
  <p:tag name="KSO_WM_TEMPLATE_INDEX" val="20238261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1116</Words>
  <Application>Microsoft Office PowerPoint</Application>
  <PresentationFormat>Custom</PresentationFormat>
  <Paragraphs>163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Calibri</vt:lpstr>
      <vt:lpstr>Calibri Light</vt:lpstr>
      <vt:lpstr>Cambria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TERTULLIEN</cp:lastModifiedBy>
  <cp:revision>49</cp:revision>
  <dcterms:created xsi:type="dcterms:W3CDTF">2025-05-05T17:29:38Z</dcterms:created>
  <dcterms:modified xsi:type="dcterms:W3CDTF">2025-05-13T12:47:53Z</dcterms:modified>
</cp:coreProperties>
</file>